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7" r:id="rId9"/>
    <p:sldId id="268" r:id="rId10"/>
    <p:sldId id="266" r:id="rId11"/>
    <p:sldId id="259" r:id="rId12"/>
    <p:sldId id="260" r:id="rId13"/>
    <p:sldId id="261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93176"/>
            <a:ext cx="9144000" cy="764297"/>
          </a:xfrm>
        </p:spPr>
        <p:txBody>
          <a:bodyPr/>
          <a:lstStyle/>
          <a:p>
            <a:r>
              <a:rPr lang="hr-HR" dirty="0" smtClean="0"/>
              <a:t>Analiza i prikaz podataka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Oblikovanje elemenata grafikona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1182" y="15085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Izrađeni grafikon možemo dodatno </a:t>
            </a:r>
            <a:r>
              <a:rPr lang="hr-HR" b="1" dirty="0" smtClean="0"/>
              <a:t>uređivati</a:t>
            </a:r>
            <a:r>
              <a:rPr lang="hr-HR" dirty="0" smtClean="0"/>
              <a:t> i </a:t>
            </a:r>
            <a:r>
              <a:rPr lang="hr-HR" b="1" dirty="0" smtClean="0"/>
              <a:t>estetski</a:t>
            </a:r>
            <a:r>
              <a:rPr lang="hr-HR" dirty="0" smtClean="0"/>
              <a:t> </a:t>
            </a:r>
            <a:r>
              <a:rPr lang="hr-HR" b="1" dirty="0" smtClean="0"/>
              <a:t>dotjerivati</a:t>
            </a:r>
            <a:r>
              <a:rPr lang="hr-HR" dirty="0" smtClean="0"/>
              <a:t> koristeći se naredbama na karticama </a:t>
            </a:r>
            <a:r>
              <a:rPr lang="hr-HR" b="1" dirty="0" smtClean="0"/>
              <a:t>Dizajn</a:t>
            </a:r>
            <a:r>
              <a:rPr lang="hr-HR" dirty="0" smtClean="0"/>
              <a:t> i </a:t>
            </a:r>
            <a:r>
              <a:rPr lang="hr-HR" b="1" dirty="0" smtClean="0"/>
              <a:t>Oblikovanje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r>
              <a:rPr lang="hr-HR" dirty="0" smtClean="0"/>
              <a:t>Možemo:</a:t>
            </a:r>
          </a:p>
          <a:p>
            <a:r>
              <a:rPr lang="hr-HR" dirty="0" smtClean="0"/>
              <a:t>odabirati stilove grafikona</a:t>
            </a:r>
          </a:p>
          <a:p>
            <a:r>
              <a:rPr lang="hr-HR" dirty="0" smtClean="0"/>
              <a:t>naziv grafikona, nazive osi, natpise nad podatcima</a:t>
            </a:r>
          </a:p>
          <a:p>
            <a:r>
              <a:rPr lang="hr-HR" dirty="0" smtClean="0"/>
              <a:t>mijenjati stilove elemenata grafikona</a:t>
            </a:r>
          </a:p>
          <a:p>
            <a:r>
              <a:rPr lang="hr-HR" dirty="0" smtClean="0"/>
              <a:t>…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711" y="1985554"/>
            <a:ext cx="2241822" cy="411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200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3D304D-4E5E-48E4-9C9A-8FF37DDFD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6AB541-67BD-49A2-80D9-1F27E83B52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116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831369-DAB2-4A1F-ADBD-48B6ADD58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90376C-0D9E-493F-BA74-79D94D6BDA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6680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19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analizirati podatke? 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79636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Često je potrebno </a:t>
            </a:r>
            <a:r>
              <a:rPr lang="hr-HR" b="1" dirty="0" smtClean="0"/>
              <a:t>analizirati</a:t>
            </a:r>
            <a:r>
              <a:rPr lang="hr-HR" dirty="0" smtClean="0"/>
              <a:t> podatke koje smo prikupili u Excelovim tablicama.</a:t>
            </a:r>
          </a:p>
          <a:p>
            <a:pPr marL="0" indent="0">
              <a:buNone/>
            </a:pPr>
            <a:r>
              <a:rPr lang="hr-HR" dirty="0" smtClean="0"/>
              <a:t>Za analiziranje podataka možemo se koristiti alatima na kartici </a:t>
            </a:r>
            <a:r>
              <a:rPr lang="hr-HR" b="1" dirty="0" smtClean="0"/>
              <a:t>Podatci</a:t>
            </a:r>
            <a:r>
              <a:rPr lang="hr-HR" dirty="0" smtClean="0"/>
              <a:t> u grupi Sortiranje i filtriranje.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008" y="3860078"/>
            <a:ext cx="4650790" cy="184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Sortiranje i filtriranje 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121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Sortiranje</a:t>
            </a:r>
            <a:r>
              <a:rPr lang="hr-HR" dirty="0" smtClean="0"/>
              <a:t> – sastavni dio analize podataka. Pomaže nam u </a:t>
            </a:r>
            <a:r>
              <a:rPr lang="hr-HR" b="1" dirty="0" smtClean="0"/>
              <a:t>organizaciji</a:t>
            </a:r>
            <a:r>
              <a:rPr lang="hr-HR" dirty="0" smtClean="0"/>
              <a:t> i </a:t>
            </a:r>
            <a:r>
              <a:rPr lang="hr-HR" b="1" dirty="0" smtClean="0"/>
              <a:t>traženju</a:t>
            </a:r>
            <a:r>
              <a:rPr lang="hr-HR" dirty="0" smtClean="0"/>
              <a:t> </a:t>
            </a:r>
            <a:r>
              <a:rPr lang="hr-HR" b="1" dirty="0" smtClean="0"/>
              <a:t>podataka</a:t>
            </a:r>
            <a:r>
              <a:rPr lang="hr-HR" dirty="0" smtClean="0"/>
              <a:t>. Možemo sortirati popise po abecednom redu, po ocjeni od najviše do najniže, sortirati datume i sl.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smtClean="0"/>
              <a:t>Filtriranje</a:t>
            </a:r>
            <a:r>
              <a:rPr lang="hr-HR" dirty="0" smtClean="0"/>
              <a:t> – </a:t>
            </a:r>
            <a:r>
              <a:rPr lang="hr-HR" b="1" dirty="0" smtClean="0"/>
              <a:t>izdvajanje podataka </a:t>
            </a:r>
            <a:r>
              <a:rPr lang="hr-HR" dirty="0" smtClean="0"/>
              <a:t>iz skupa podataka po nekom određenom kriteriju. Nakon filtriranja prikazuju se samo podatci koji zadovoljavaju kriterije, dok su ostali skriveni. </a:t>
            </a:r>
          </a:p>
        </p:txBody>
      </p: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Umetanje komentara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46979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Katkad je u ćelije potrebno dodati </a:t>
            </a:r>
            <a:r>
              <a:rPr lang="hr-HR" b="1" dirty="0" smtClean="0"/>
              <a:t>bilješke</a:t>
            </a:r>
            <a:r>
              <a:rPr lang="hr-HR" dirty="0" smtClean="0"/>
              <a:t> kojima dodatno objašnjavamo upisane podatke. Bilješke dodajemo umetanjem </a:t>
            </a:r>
            <a:r>
              <a:rPr lang="hr-HR" b="1" dirty="0" smtClean="0"/>
              <a:t>komentara </a:t>
            </a:r>
            <a:r>
              <a:rPr lang="hr-HR" dirty="0" smtClean="0"/>
              <a:t>na kartici </a:t>
            </a:r>
            <a:r>
              <a:rPr lang="hr-HR" b="1" dirty="0" smtClean="0"/>
              <a:t>Pregled</a:t>
            </a:r>
            <a:r>
              <a:rPr lang="hr-HR" dirty="0" smtClean="0"/>
              <a:t> odabirom naredbe </a:t>
            </a:r>
            <a:r>
              <a:rPr lang="hr-HR" b="1" dirty="0" smtClean="0"/>
              <a:t>Novi komentar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199" y="3794763"/>
            <a:ext cx="4631464" cy="164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84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Umetanje komentara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9997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Ćelija koja sadrži komentar dobiti će u gornjem desnom kutu oznaku, </a:t>
            </a:r>
            <a:r>
              <a:rPr lang="hr-HR" b="1" dirty="0" smtClean="0"/>
              <a:t>crveni</a:t>
            </a:r>
            <a:r>
              <a:rPr lang="hr-HR" dirty="0" smtClean="0"/>
              <a:t> </a:t>
            </a:r>
            <a:r>
              <a:rPr lang="hr-HR" b="1" dirty="0" smtClean="0"/>
              <a:t>trokutić</a:t>
            </a:r>
            <a:r>
              <a:rPr lang="hr-HR" dirty="0" smtClean="0"/>
              <a:t>, a sadržaj komentara prikazati će se kada postavimo pokazivač miša na tu ćeliju.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861" y="3363689"/>
            <a:ext cx="5464629" cy="245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55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Prikazivanje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373203"/>
            <a:ext cx="5222967" cy="286752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Za grafički prikaz brojčanih podataka koristimo </a:t>
            </a:r>
            <a:r>
              <a:rPr lang="hr-HR" b="1" dirty="0" smtClean="0"/>
              <a:t>grafikone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Upotrebljavamo ih kako bi </a:t>
            </a:r>
            <a:r>
              <a:rPr lang="hr-HR" b="1" dirty="0" smtClean="0"/>
              <a:t>lakše</a:t>
            </a:r>
            <a:r>
              <a:rPr lang="hr-HR" dirty="0" smtClean="0"/>
              <a:t> mogli </a:t>
            </a:r>
            <a:r>
              <a:rPr lang="hr-HR" b="1" dirty="0" smtClean="0"/>
              <a:t>usporediti</a:t>
            </a:r>
            <a:r>
              <a:rPr lang="hr-HR" dirty="0" smtClean="0"/>
              <a:t> obrađene podatke.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607" y="1649550"/>
            <a:ext cx="354330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07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Umetanje grafikona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0188" y="1677444"/>
            <a:ext cx="5405847" cy="4056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Za izradu grafikona potrebno je imati </a:t>
            </a:r>
            <a:r>
              <a:rPr lang="hr-HR" b="1" dirty="0" smtClean="0"/>
              <a:t>tablicu s podatcima</a:t>
            </a:r>
            <a:r>
              <a:rPr lang="hr-HR" dirty="0" smtClean="0"/>
              <a:t>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Nakon što </a:t>
            </a:r>
            <a:r>
              <a:rPr lang="hr-HR" b="1" dirty="0" smtClean="0"/>
              <a:t>označimo</a:t>
            </a:r>
            <a:r>
              <a:rPr lang="hr-HR" dirty="0" smtClean="0"/>
              <a:t> ćelije s podatcima, </a:t>
            </a:r>
            <a:r>
              <a:rPr lang="hr-HR" b="1" dirty="0" smtClean="0"/>
              <a:t>odaberemo</a:t>
            </a:r>
            <a:r>
              <a:rPr lang="hr-HR" dirty="0" smtClean="0"/>
              <a:t> </a:t>
            </a:r>
            <a:r>
              <a:rPr lang="hr-HR" b="1" dirty="0" smtClean="0"/>
              <a:t>vrstu</a:t>
            </a:r>
            <a:r>
              <a:rPr lang="hr-HR" dirty="0" smtClean="0"/>
              <a:t> </a:t>
            </a:r>
            <a:r>
              <a:rPr lang="hr-HR" b="1" dirty="0" smtClean="0"/>
              <a:t>grafikona</a:t>
            </a:r>
            <a:r>
              <a:rPr lang="hr-HR" dirty="0" smtClean="0"/>
              <a:t> kojim želimo prikazati podatke.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Grafikone umećemo na kartici </a:t>
            </a:r>
            <a:r>
              <a:rPr lang="hr-HR" b="1" dirty="0" smtClean="0"/>
              <a:t>Umetanje</a:t>
            </a:r>
            <a:r>
              <a:rPr lang="hr-HR" dirty="0" smtClean="0"/>
              <a:t> u grupi </a:t>
            </a:r>
            <a:r>
              <a:rPr lang="hr-HR" b="1" dirty="0" smtClean="0"/>
              <a:t>Grafikoni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2760752"/>
            <a:ext cx="5382568" cy="188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283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Koji grafikon odabrati?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2439" y="150853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Svaka vrsta grafikona namijenjena je određenom prikazu podataka. Postoje: 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b="1" dirty="0" smtClean="0"/>
              <a:t>stupčasti</a:t>
            </a:r>
            <a:r>
              <a:rPr lang="hr-HR" dirty="0" smtClean="0"/>
              <a:t> i </a:t>
            </a:r>
            <a:r>
              <a:rPr lang="hr-HR" b="1" dirty="0" smtClean="0"/>
              <a:t>trakasti</a:t>
            </a:r>
            <a:r>
              <a:rPr lang="hr-HR" dirty="0" smtClean="0"/>
              <a:t> grafikoni</a:t>
            </a:r>
          </a:p>
          <a:p>
            <a:r>
              <a:rPr lang="hr-HR" b="1" dirty="0" smtClean="0"/>
              <a:t>linijski</a:t>
            </a:r>
            <a:r>
              <a:rPr lang="hr-HR" dirty="0" smtClean="0"/>
              <a:t> i </a:t>
            </a:r>
            <a:r>
              <a:rPr lang="hr-HR" b="1" dirty="0" smtClean="0"/>
              <a:t>površinski</a:t>
            </a:r>
            <a:r>
              <a:rPr lang="hr-HR" dirty="0" smtClean="0"/>
              <a:t> grafikoni</a:t>
            </a:r>
          </a:p>
          <a:p>
            <a:r>
              <a:rPr lang="hr-HR" b="1" dirty="0" smtClean="0"/>
              <a:t>tortni</a:t>
            </a:r>
            <a:r>
              <a:rPr lang="hr-HR" dirty="0" smtClean="0"/>
              <a:t> i </a:t>
            </a:r>
            <a:r>
              <a:rPr lang="hr-HR" b="1" dirty="0" smtClean="0"/>
              <a:t>prstenasti</a:t>
            </a:r>
            <a:r>
              <a:rPr lang="hr-HR" dirty="0" smtClean="0"/>
              <a:t> grafikoni</a:t>
            </a:r>
          </a:p>
          <a:p>
            <a:r>
              <a:rPr lang="hr-HR" dirty="0" smtClean="0"/>
              <a:t>…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 smtClean="0"/>
              <a:t>Najvažnije je da odabrani grafikon </a:t>
            </a:r>
            <a:r>
              <a:rPr lang="hr-HR" b="1" dirty="0" smtClean="0"/>
              <a:t>jasno</a:t>
            </a:r>
            <a:r>
              <a:rPr lang="hr-HR" dirty="0" smtClean="0"/>
              <a:t> prenosi željenu </a:t>
            </a:r>
            <a:r>
              <a:rPr lang="hr-HR" b="1" dirty="0" smtClean="0"/>
              <a:t>poruku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7612" y="2539075"/>
            <a:ext cx="5050427" cy="205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84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471" y="1486852"/>
            <a:ext cx="8229055" cy="464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592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292</Words>
  <Application>Microsoft Office PowerPoint</Application>
  <PresentationFormat>Široki zaslon</PresentationFormat>
  <Paragraphs>40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Analiza i prikaz podataka</vt:lpstr>
      <vt:lpstr>Kako analizirati podatke? </vt:lpstr>
      <vt:lpstr>Sortiranje i filtriranje </vt:lpstr>
      <vt:lpstr>Umetanje komentara</vt:lpstr>
      <vt:lpstr>Umetanje komentara</vt:lpstr>
      <vt:lpstr>Prikazivanje podataka</vt:lpstr>
      <vt:lpstr>Umetanje grafikona</vt:lpstr>
      <vt:lpstr>Koji grafikon odabrati? </vt:lpstr>
      <vt:lpstr>ZADATAK</vt:lpstr>
      <vt:lpstr>Oblikovanje elemenata grafikona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2021-08-04T09:11:10Z</dcterms:modified>
</cp:coreProperties>
</file>